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22"/>
  </p:notesMasterIdLst>
  <p:handoutMasterIdLst>
    <p:handoutMasterId r:id="rId23"/>
  </p:handoutMasterIdLst>
  <p:sldIdLst>
    <p:sldId id="278" r:id="rId5"/>
    <p:sldId id="282" r:id="rId6"/>
    <p:sldId id="271" r:id="rId7"/>
    <p:sldId id="283" r:id="rId8"/>
    <p:sldId id="293" r:id="rId9"/>
    <p:sldId id="285" r:id="rId10"/>
    <p:sldId id="284" r:id="rId11"/>
    <p:sldId id="288" r:id="rId12"/>
    <p:sldId id="286" r:id="rId13"/>
    <p:sldId id="294" r:id="rId14"/>
    <p:sldId id="287" r:id="rId15"/>
    <p:sldId id="295" r:id="rId16"/>
    <p:sldId id="289" r:id="rId17"/>
    <p:sldId id="290" r:id="rId18"/>
    <p:sldId id="296" r:id="rId19"/>
    <p:sldId id="291" r:id="rId20"/>
    <p:sldId id="29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p:cViewPr varScale="1">
        <p:scale>
          <a:sx n="106" d="100"/>
          <a:sy n="106" d="100"/>
        </p:scale>
        <p:origin x="792" y="114"/>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4/25/2025</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4/25/2025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57828-F060-E5E0-273D-8FDB434B6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50BFB-02C1-7BC4-BEB3-09AA40EF5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0FD114-005E-D85A-1D4C-288FE2C587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9AD656-10D5-1F9D-475E-34479B53DCFF}"/>
              </a:ext>
            </a:extLst>
          </p:cNvPr>
          <p:cNvSpPr>
            <a:spLocks noGrp="1"/>
          </p:cNvSpPr>
          <p:nvPr>
            <p:ph type="sldNum" sz="quarter" idx="5"/>
          </p:nvPr>
        </p:nvSpPr>
        <p:spPr/>
        <p:txBody>
          <a:bodyPr/>
          <a:lstStyle/>
          <a:p>
            <a:fld id="{E7AF00E9-A49D-4007-B3B9-A3783809E505}" type="slidenum">
              <a:rPr lang="en-US" smtClean="0"/>
              <a:t>12</a:t>
            </a:fld>
            <a:endParaRPr lang="en-US" dirty="0"/>
          </a:p>
        </p:txBody>
      </p:sp>
    </p:spTree>
    <p:extLst>
      <p:ext uri="{BB962C8B-B14F-4D97-AF65-F5344CB8AC3E}">
        <p14:creationId xmlns:p14="http://schemas.microsoft.com/office/powerpoint/2010/main" val="153506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60319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22316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94AF8-15DB-B5CA-29FC-CB9218F06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0F1A3-BF73-5C26-FDD3-67F2A16D0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7DA241-6176-DB0E-B2D3-BF87BA8250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C5D147-25EE-11FE-9070-F567BBAE1545}"/>
              </a:ext>
            </a:extLst>
          </p:cNvPr>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408966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433056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307048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04906-0A96-655E-3C06-6F17328A3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B1310-3568-24E8-51AC-C7A532BBE5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B33AE-9CE7-21C5-CB22-368923E3DA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0457ED-2C58-52D7-4DF3-E55FCEEF1114}"/>
              </a:ext>
            </a:extLst>
          </p:cNvPr>
          <p:cNvSpPr>
            <a:spLocks noGrp="1"/>
          </p:cNvSpPr>
          <p:nvPr>
            <p:ph type="sldNum" sz="quarter" idx="5"/>
          </p:nvPr>
        </p:nvSpPr>
        <p:spPr/>
        <p:txBody>
          <a:bodyPr/>
          <a:lstStyle/>
          <a:p>
            <a:fld id="{E7AF00E9-A49D-4007-B3B9-A3783809E505}" type="slidenum">
              <a:rPr lang="en-US" smtClean="0"/>
              <a:t>10</a:t>
            </a:fld>
            <a:endParaRPr lang="en-US" dirty="0"/>
          </a:p>
        </p:txBody>
      </p:sp>
    </p:spTree>
    <p:extLst>
      <p:ext uri="{BB962C8B-B14F-4D97-AF65-F5344CB8AC3E}">
        <p14:creationId xmlns:p14="http://schemas.microsoft.com/office/powerpoint/2010/main" val="384913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7329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09742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87663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60699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46747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550863" y="550801"/>
            <a:ext cx="11090275" cy="1237360"/>
          </a:xfrm>
        </p:spPr>
        <p:txBody>
          <a:bodyPr anchor="t" anchorCtr="0">
            <a:noAutofit/>
          </a:bodyPr>
          <a:lstStyle>
            <a:lvl1pP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53720" y="1917065"/>
            <a:ext cx="2921000" cy="4297680"/>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hasCustomPrompt="1"/>
          </p:nvPr>
        </p:nvSpPr>
        <p:spPr>
          <a:xfrm>
            <a:off x="4048759" y="1917065"/>
            <a:ext cx="7591799" cy="4297680"/>
          </a:xfrm>
        </p:spPr>
        <p:txBody>
          <a:bodyPr>
            <a:normAutofit/>
          </a:bodyPr>
          <a:lstStyle>
            <a:lvl1pPr>
              <a:defRPr sz="2000">
                <a:solidFill>
                  <a:schemeClr val="tx1"/>
                </a:solidFill>
              </a:defRPr>
            </a:lvl1pPr>
          </a:lstStyle>
          <a:p>
            <a:r>
              <a:rPr lang="en-US" dirty="0"/>
              <a:t>Click icon to insert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523815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488315"/>
            <a:ext cx="11090274" cy="1332000"/>
          </a:xfrm>
        </p:spPr>
        <p:txBody>
          <a:bodyPr>
            <a:normAutofit/>
          </a:bodyPr>
          <a:lstStyle>
            <a:lvl1pPr>
              <a:lnSpc>
                <a:spcPct val="100000"/>
              </a:lnSpc>
              <a:defRPr sz="4000"/>
            </a:lvl1pPr>
          </a:lstStyle>
          <a:p>
            <a:r>
              <a:rPr lang="en-US" dirty="0"/>
              <a:t>Click to add title</a:t>
            </a:r>
          </a:p>
        </p:txBody>
      </p:sp>
      <p:grpSp>
        <p:nvGrpSpPr>
          <p:cNvPr id="11" name="Group 10">
            <a:extLst>
              <a:ext uri="{FF2B5EF4-FFF2-40B4-BE49-F238E27FC236}">
                <a16:creationId xmlns:a16="http://schemas.microsoft.com/office/drawing/2014/main" id="{6EFC6ED4-22DD-0C3B-D15A-218307AB6DF2}"/>
              </a:ext>
              <a:ext uri="{C183D7F6-B498-43B3-948B-1728B52AA6E4}">
                <adec:decorative xmlns:adec="http://schemas.microsoft.com/office/drawing/2017/decorative" val="1"/>
              </a:ext>
            </a:extLst>
          </p:cNvPr>
          <p:cNvGrpSpPr/>
          <p:nvPr userDrawn="1"/>
        </p:nvGrpSpPr>
        <p:grpSpPr>
          <a:xfrm>
            <a:off x="10379261" y="2030035"/>
            <a:ext cx="1335600" cy="1262947"/>
            <a:chOff x="10145015" y="2343978"/>
            <a:chExt cx="1335600" cy="1262947"/>
          </a:xfrm>
        </p:grpSpPr>
        <p:sp>
          <p:nvSpPr>
            <p:cNvPr id="12" name="Freeform: Shape 25">
              <a:extLst>
                <a:ext uri="{FF2B5EF4-FFF2-40B4-BE49-F238E27FC236}">
                  <a16:creationId xmlns:a16="http://schemas.microsoft.com/office/drawing/2014/main" id="{E4CD0F67-4BE8-1120-FCAE-806F9E18DD5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59B74B85-E3CB-E24E-54C6-AB161411D9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Freeform: Shape 21">
            <a:extLst>
              <a:ext uri="{FF2B5EF4-FFF2-40B4-BE49-F238E27FC236}">
                <a16:creationId xmlns:a16="http://schemas.microsoft.com/office/drawing/2014/main" id="{5781DEED-6608-D622-CA5E-C91FD8645ED6}"/>
              </a:ext>
              <a:ext uri="{C183D7F6-B498-43B3-948B-1728B52AA6E4}">
                <adec:decorative xmlns:adec="http://schemas.microsoft.com/office/drawing/2017/decorative" val="1"/>
              </a:ext>
            </a:extLst>
          </p:cNvPr>
          <p:cNvSpPr>
            <a:spLocks noChangeAspect="1"/>
          </p:cNvSpPr>
          <p:nvPr userDrawn="1"/>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1965095"/>
            <a:ext cx="5435600"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C4B946DE-F802-2F36-2789-09D7F8604081}"/>
              </a:ext>
            </a:extLst>
          </p:cNvPr>
          <p:cNvSpPr>
            <a:spLocks noGrp="1"/>
          </p:cNvSpPr>
          <p:nvPr>
            <p:ph sz="half" idx="13" hasCustomPrompt="1"/>
          </p:nvPr>
        </p:nvSpPr>
        <p:spPr>
          <a:xfrm>
            <a:off x="6301305" y="1965095"/>
            <a:ext cx="5339397"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949659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50863" y="560961"/>
            <a:ext cx="11090275" cy="1186560"/>
          </a:xfrm>
        </p:spPr>
        <p:txBody>
          <a:bodyPr anchor="t" anchorCtr="0">
            <a:noAutofit/>
          </a:bodyPr>
          <a:lstStyle>
            <a:lvl1pPr>
              <a:defRPr sz="4000"/>
            </a:lvl1p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Content Placeholder 2">
            <a:extLst>
              <a:ext uri="{FF2B5EF4-FFF2-40B4-BE49-F238E27FC236}">
                <a16:creationId xmlns:a16="http://schemas.microsoft.com/office/drawing/2014/main" id="{2AC28186-3489-427F-79D0-B78444023624}"/>
              </a:ext>
            </a:extLst>
          </p:cNvPr>
          <p:cNvSpPr>
            <a:spLocks noGrp="1"/>
          </p:cNvSpPr>
          <p:nvPr>
            <p:ph sz="half" idx="1" hasCustomPrompt="1"/>
          </p:nvPr>
        </p:nvSpPr>
        <p:spPr>
          <a:xfrm>
            <a:off x="550861" y="1917064"/>
            <a:ext cx="11090275" cy="4297679"/>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689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8" name="Freeform: Shape 1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3" name="Rectangle 2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group of cables with lights in the background&#10;&#10;AI-generated content may be incorrect.">
            <a:extLst>
              <a:ext uri="{FF2B5EF4-FFF2-40B4-BE49-F238E27FC236}">
                <a16:creationId xmlns:a16="http://schemas.microsoft.com/office/drawing/2014/main" id="{8368754A-BB07-7421-6F67-D4BB1DAB493E}"/>
              </a:ext>
            </a:extLst>
          </p:cNvPr>
          <p:cNvPicPr>
            <a:picLocks noGrp="1" noChangeAspect="1"/>
          </p:cNvPicPr>
          <p:nvPr>
            <p:ph type="pic" sz="quarter" idx="13"/>
          </p:nvPr>
        </p:nvPicPr>
        <p:blipFill>
          <a:blip r:embed="rId3"/>
          <a:srcRect t="37343" b="6407"/>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5" name="Rectangle 24">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550864" y="549275"/>
            <a:ext cx="3565524" cy="2887174"/>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HDMI Exploitation</a:t>
            </a:r>
          </a:p>
        </p:txBody>
      </p:sp>
      <p:sp>
        <p:nvSpPr>
          <p:cNvPr id="27" name="Rectangle 26">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09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698BB-26CD-6BF6-7868-24A8F9FA2894}"/>
            </a:ext>
          </a:extLst>
        </p:cNvPr>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A55FC84-BAD9-34FC-6E1F-F3082382D547}"/>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663EA76A-D7CC-7759-89E5-F8D4DF7F71B1}"/>
              </a:ext>
            </a:extLst>
          </p:cNvPr>
          <p:cNvSpPr>
            <a:spLocks noGrp="1"/>
          </p:cNvSpPr>
          <p:nvPr>
            <p:ph type="ctrTitle"/>
          </p:nvPr>
        </p:nvSpPr>
        <p:spPr/>
        <p:txBody>
          <a:bodyPr/>
          <a:lstStyle/>
          <a:p>
            <a:r>
              <a:rPr lang="en-US" dirty="0"/>
              <a:t>Applications</a:t>
            </a:r>
          </a:p>
        </p:txBody>
      </p:sp>
    </p:spTree>
    <p:extLst>
      <p:ext uri="{BB962C8B-B14F-4D97-AF65-F5344CB8AC3E}">
        <p14:creationId xmlns:p14="http://schemas.microsoft.com/office/powerpoint/2010/main" val="3003063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p:txBody>
          <a:bodyPr/>
          <a:lstStyle/>
          <a:p>
            <a:r>
              <a:rPr lang="en-US" dirty="0"/>
              <a:t>Applications</a:t>
            </a: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p:txBody>
          <a:bodyPr/>
          <a:lstStyle/>
          <a:p>
            <a:pPr lvl="1"/>
            <a:r>
              <a:rPr lang="en-US" dirty="0"/>
              <a:t>Bypassing weak security measures </a:t>
            </a:r>
          </a:p>
          <a:p>
            <a:pPr lvl="1"/>
            <a:r>
              <a:rPr lang="en-US" dirty="0"/>
              <a:t>Games cheating</a:t>
            </a:r>
          </a:p>
          <a:p>
            <a:pPr lvl="1"/>
            <a:r>
              <a:rPr lang="en-US" dirty="0"/>
              <a:t>Can help you finding other bugs</a:t>
            </a:r>
          </a:p>
        </p:txBody>
      </p:sp>
    </p:spTree>
    <p:extLst>
      <p:ext uri="{BB962C8B-B14F-4D97-AF65-F5344CB8AC3E}">
        <p14:creationId xmlns:p14="http://schemas.microsoft.com/office/powerpoint/2010/main" val="335346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E955E-DC7B-96E7-27E4-F255CF4DE2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B7CF89-3F9F-949F-AE4E-C079502BE519}"/>
              </a:ext>
            </a:extLst>
          </p:cNvPr>
          <p:cNvSpPr>
            <a:spLocks noGrp="1"/>
          </p:cNvSpPr>
          <p:nvPr>
            <p:ph type="ctrTitle"/>
          </p:nvPr>
        </p:nvSpPr>
        <p:spPr>
          <a:noFill/>
        </p:spPr>
        <p:txBody>
          <a:bodyPr anchor="ctr"/>
          <a:lstStyle/>
          <a:p>
            <a:pPr marL="0" indent="0" algn="ctr" rtl="0" eaLnBrk="1" latinLnBrk="0" hangingPunct="1">
              <a:lnSpc>
                <a:spcPct val="110000"/>
              </a:lnSpc>
              <a:spcBef>
                <a:spcPts val="1000"/>
              </a:spcBef>
              <a:spcAft>
                <a:spcPts val="800"/>
              </a:spcAft>
            </a:pPr>
            <a:r>
              <a:rPr lang="en-US" sz="4400" kern="1200" dirty="0">
                <a:solidFill>
                  <a:srgbClr val="FFFFFF"/>
                </a:solidFill>
                <a:effectLst/>
                <a:latin typeface="Gill Sans MT" panose="020B0502020104020203" pitchFamily="34" charset="0"/>
                <a:ea typeface="+mn-ea"/>
                <a:cs typeface="+mn-cs"/>
              </a:rPr>
              <a:t>Exploiting PS5!</a:t>
            </a:r>
            <a:endParaRPr lang="en-US" sz="4400" dirty="0">
              <a:effectLst/>
            </a:endParaRPr>
          </a:p>
        </p:txBody>
      </p:sp>
      <p:pic>
        <p:nvPicPr>
          <p:cNvPr id="11" name="Picture Placeholder 15" descr="Data points digital background">
            <a:extLst>
              <a:ext uri="{FF2B5EF4-FFF2-40B4-BE49-F238E27FC236}">
                <a16:creationId xmlns:a16="http://schemas.microsoft.com/office/drawing/2014/main" id="{FC694532-54AA-8A7E-5E47-42EB2DB978DF}"/>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2345102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noFill/>
        </p:spPr>
        <p:txBody>
          <a:bodyPr anchor="t">
            <a:noAutofit/>
          </a:bodyPr>
          <a:lstStyle/>
          <a:p>
            <a:r>
              <a:rPr lang="en-US" dirty="0"/>
              <a:t>PS5 As an example</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126749" y="1917065"/>
            <a:ext cx="12213123" cy="4297680"/>
          </a:xfrm>
          <a:noFill/>
        </p:spPr>
        <p:txBody>
          <a:bodyPr vert="horz" lIns="0" tIns="0" rIns="91440" bIns="45720" rtlCol="0" anchor="t">
            <a:normAutofit/>
          </a:bodyPr>
          <a:lstStyle/>
          <a:p>
            <a:r>
              <a:rPr lang="en-US" b="0" i="0" dirty="0">
                <a:solidFill>
                  <a:srgbClr val="F0F6FC"/>
                </a:solidFill>
                <a:effectLst/>
                <a:latin typeface="-apple-system"/>
              </a:rPr>
              <a:t>The idea for this exploration began with an interest in remotely controlling the PS5 programmatically. Initial attempts to use PS5 controller protocols were met with limitations, as they were not designed for this use case. The breakthrough came from observing the use of a Samsung Smart TV remote to control the PS5 via HDMI-CEC, which allowed us to explore control using Samsung's APIs.</a:t>
            </a:r>
          </a:p>
          <a:p>
            <a:r>
              <a:rPr lang="en-US" b="0" i="0" dirty="0">
                <a:solidFill>
                  <a:srgbClr val="F0F6FC"/>
                </a:solidFill>
                <a:effectLst/>
                <a:latin typeface="-apple-system"/>
              </a:rPr>
              <a:t>The discovery that a Samsung Smart TV remote could control the PS5 inspired the idea of programmatically controlling the TV to indirectly manage the PS5. Research into Samsung's Smart TV APIs revealed existing libraries and user contributions, which were refined and adapted for this purpose.</a:t>
            </a:r>
          </a:p>
          <a:p>
            <a:endParaRPr lang="en-US" dirty="0">
              <a:solidFill>
                <a:srgbClr val="F0F6FC"/>
              </a:solidFill>
              <a:latin typeface="-apple-system"/>
            </a:endParaRPr>
          </a:p>
        </p:txBody>
      </p:sp>
    </p:spTree>
    <p:extLst>
      <p:ext uri="{BB962C8B-B14F-4D97-AF65-F5344CB8AC3E}">
        <p14:creationId xmlns:p14="http://schemas.microsoft.com/office/powerpoint/2010/main" val="31444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noFill/>
        </p:spPr>
        <p:txBody>
          <a:bodyPr lIns="0">
            <a:normAutofit/>
          </a:bodyPr>
          <a:lstStyle/>
          <a:p>
            <a:r>
              <a:rPr lang="en-US" dirty="0"/>
              <a:t>The code</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550861" y="1965095"/>
            <a:ext cx="11562675" cy="3995650"/>
          </a:xfrm>
          <a:noFill/>
        </p:spPr>
        <p:txBody>
          <a:bodyPr vert="horz" lIns="0" tIns="45720" rIns="91440" bIns="45720" rtlCol="0" anchor="t">
            <a:normAutofit/>
          </a:bodyPr>
          <a:lstStyle/>
          <a:p>
            <a:pPr marL="457200" lvl="1" indent="0">
              <a:buNone/>
            </a:pPr>
            <a:r>
              <a:rPr lang="en-US" dirty="0"/>
              <a:t>During this project we have developed a code that is both user friendly and effective.  The code is completely written in python and works for both Linux and windows! And it can automate the whole process. The main purpose of </a:t>
            </a:r>
            <a:r>
              <a:rPr lang="en-US"/>
              <a:t>this code </a:t>
            </a:r>
            <a:r>
              <a:rPr lang="en-US" dirty="0"/>
              <a:t>is to crack any local account by guessing the PIN. </a:t>
            </a:r>
          </a:p>
          <a:p>
            <a:pPr marL="457200" lvl="1" indent="0">
              <a:buNone/>
            </a:pPr>
            <a:endParaRPr lang="en-US" dirty="0"/>
          </a:p>
          <a:p>
            <a:pPr marL="457200" lvl="1" indent="0">
              <a:buNone/>
            </a:pPr>
            <a:r>
              <a:rPr lang="en-US" dirty="0"/>
              <a:t>Key features:</a:t>
            </a:r>
          </a:p>
          <a:p>
            <a:pPr marL="457200" lvl="1" indent="0">
              <a:buNone/>
            </a:pPr>
            <a:r>
              <a:rPr lang="en-US" dirty="0"/>
              <a:t>1- automatic TV discovery by utilizing python-nmap module </a:t>
            </a:r>
          </a:p>
          <a:p>
            <a:pPr marL="457200" lvl="1" indent="0">
              <a:buNone/>
            </a:pPr>
            <a:r>
              <a:rPr lang="en-US" dirty="0"/>
              <a:t>2- saves the API token of the TV, so users do not need to request every time</a:t>
            </a:r>
          </a:p>
          <a:p>
            <a:pPr marL="457200" lvl="1" indent="0">
              <a:buNone/>
            </a:pPr>
            <a:r>
              <a:rPr lang="en-US" dirty="0"/>
              <a:t>3- you can specify the password range</a:t>
            </a:r>
          </a:p>
          <a:p>
            <a:pPr marL="457200" lvl="1" indent="0">
              <a:buNone/>
            </a:pPr>
            <a:r>
              <a:rPr lang="en-US" dirty="0"/>
              <a:t>4- user friendly CLI and good documentation</a:t>
            </a:r>
          </a:p>
        </p:txBody>
      </p:sp>
    </p:spTree>
    <p:extLst>
      <p:ext uri="{BB962C8B-B14F-4D97-AF65-F5344CB8AC3E}">
        <p14:creationId xmlns:p14="http://schemas.microsoft.com/office/powerpoint/2010/main" val="118667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6CEED-7A2D-A4A1-5459-09F37F975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93D952-471A-A0A0-17FD-D1BEFCB420F7}"/>
              </a:ext>
            </a:extLst>
          </p:cNvPr>
          <p:cNvSpPr>
            <a:spLocks noGrp="1"/>
          </p:cNvSpPr>
          <p:nvPr>
            <p:ph type="title"/>
          </p:nvPr>
        </p:nvSpPr>
        <p:spPr>
          <a:noFill/>
        </p:spPr>
        <p:txBody>
          <a:bodyPr anchor="t"/>
          <a:lstStyle/>
          <a:p>
            <a:r>
              <a:rPr lang="en-US" dirty="0"/>
              <a:t>Demo of the CLI</a:t>
            </a:r>
          </a:p>
        </p:txBody>
      </p:sp>
      <p:sp>
        <p:nvSpPr>
          <p:cNvPr id="4" name="Content Placeholder 3">
            <a:extLst>
              <a:ext uri="{FF2B5EF4-FFF2-40B4-BE49-F238E27FC236}">
                <a16:creationId xmlns:a16="http://schemas.microsoft.com/office/drawing/2014/main" id="{27B49CA3-9983-AE9B-00B6-E11B4F3091E3}"/>
              </a:ext>
            </a:extLst>
          </p:cNvPr>
          <p:cNvSpPr>
            <a:spLocks noGrp="1"/>
          </p:cNvSpPr>
          <p:nvPr>
            <p:ph sz="half" idx="1"/>
          </p:nvPr>
        </p:nvSpPr>
        <p:spPr/>
        <p:txBody>
          <a:bodyPr/>
          <a:lstStyle/>
          <a:p>
            <a:endParaRPr lang="en-US" dirty="0"/>
          </a:p>
        </p:txBody>
      </p:sp>
      <p:pic>
        <p:nvPicPr>
          <p:cNvPr id="5" name="Video 3">
            <a:hlinkClick r:id="" action="ppaction://media"/>
            <a:extLst>
              <a:ext uri="{FF2B5EF4-FFF2-40B4-BE49-F238E27FC236}">
                <a16:creationId xmlns:a16="http://schemas.microsoft.com/office/drawing/2014/main" id="{EA590485-B2FC-7B15-C6D8-5B97C44FA8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210" y="1154241"/>
            <a:ext cx="11839575" cy="5540871"/>
          </a:xfrm>
          <a:prstGeom prst="rect">
            <a:avLst/>
          </a:prstGeom>
        </p:spPr>
      </p:pic>
    </p:spTree>
    <p:extLst>
      <p:ext uri="{BB962C8B-B14F-4D97-AF65-F5344CB8AC3E}">
        <p14:creationId xmlns:p14="http://schemas.microsoft.com/office/powerpoint/2010/main" val="258616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380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 name="Group 3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8" name="Freeform: Shape 3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Oval 3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3" name="Rectangle 4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075614" y="549275"/>
            <a:ext cx="3565524" cy="3034657"/>
          </a:xfrm>
        </p:spPr>
        <p:txBody>
          <a:bodyPr vert="horz" wrap="square" lIns="0" tIns="0" rIns="0" bIns="0" rtlCol="0" anchor="b" anchorCtr="0">
            <a:normAutofit/>
          </a:bodyPr>
          <a:lstStyle/>
          <a:p>
            <a:pPr>
              <a:lnSpc>
                <a:spcPct val="100000"/>
              </a:lnSpc>
            </a:pPr>
            <a:r>
              <a:rPr lang="en-US" sz="4800"/>
              <a:t>Demo video</a:t>
            </a:r>
          </a:p>
        </p:txBody>
      </p:sp>
      <p:pic>
        <p:nvPicPr>
          <p:cNvPr id="9" name="Video 8">
            <a:hlinkClick r:id="" action="ppaction://media"/>
            <a:extLst>
              <a:ext uri="{FF2B5EF4-FFF2-40B4-BE49-F238E27FC236}">
                <a16:creationId xmlns:a16="http://schemas.microsoft.com/office/drawing/2014/main" id="{4B1CFA08-965D-E688-FEF8-A6F933444B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0864" y="1860669"/>
            <a:ext cx="6973888" cy="3138248"/>
          </a:xfrm>
          <a:custGeom>
            <a:avLst/>
            <a:gdLst/>
            <a:ahLst/>
            <a:cxnLst/>
            <a:rect l="l" t="t" r="r" b="b"/>
            <a:pathLst>
              <a:path w="6973888" h="5761037">
                <a:moveTo>
                  <a:pt x="0" y="0"/>
                </a:moveTo>
                <a:lnTo>
                  <a:pt x="6973888" y="0"/>
                </a:lnTo>
                <a:lnTo>
                  <a:pt x="6973888" y="5761037"/>
                </a:lnTo>
                <a:lnTo>
                  <a:pt x="0" y="5761037"/>
                </a:lnTo>
                <a:close/>
              </a:path>
            </a:pathLst>
          </a:custGeom>
        </p:spPr>
      </p:pic>
      <p:sp>
        <p:nvSpPr>
          <p:cNvPr id="45" name="Oval 44">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4946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15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normAutofit/>
          </a:bodyPr>
          <a:lstStyle/>
          <a:p>
            <a:r>
              <a:rPr lang="en-US" dirty="0"/>
              <a:t>Thank you</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Tree>
    <p:extLst>
      <p:ext uri="{BB962C8B-B14F-4D97-AF65-F5344CB8AC3E}">
        <p14:creationId xmlns:p14="http://schemas.microsoft.com/office/powerpoint/2010/main" val="254763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p:txBody>
          <a:bodyPr>
            <a:normAutofit/>
          </a:bodyPr>
          <a:lstStyle/>
          <a:p>
            <a:r>
              <a:rPr lang="en-US" dirty="0"/>
              <a:t>HDMI CEC?</a:t>
            </a:r>
          </a:p>
          <a:p>
            <a:r>
              <a:rPr lang="en-US" dirty="0"/>
              <a:t>Exploiting HDMI</a:t>
            </a:r>
          </a:p>
          <a:p>
            <a:r>
              <a:rPr lang="en-US" dirty="0"/>
              <a:t>Applications</a:t>
            </a:r>
          </a:p>
          <a:p>
            <a:r>
              <a:rPr lang="en-US" dirty="0"/>
              <a:t>Exploiting PS5 by HDMI</a:t>
            </a:r>
          </a:p>
        </p:txBody>
      </p:sp>
    </p:spTree>
    <p:extLst>
      <p:ext uri="{BB962C8B-B14F-4D97-AF65-F5344CB8AC3E}">
        <p14:creationId xmlns:p14="http://schemas.microsoft.com/office/powerpoint/2010/main" val="266504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HDMI CEC?</a:t>
            </a:r>
          </a:p>
        </p:txBody>
      </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p:pic>
    </p:spTree>
    <p:extLst>
      <p:ext uri="{BB962C8B-B14F-4D97-AF65-F5344CB8AC3E}">
        <p14:creationId xmlns:p14="http://schemas.microsoft.com/office/powerpoint/2010/main" val="183974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54FCBB5-5561-97C3-45FC-0BCD579469C3}"/>
              </a:ext>
            </a:extLst>
          </p:cNvPr>
          <p:cNvSpPr txBox="1"/>
          <p:nvPr/>
        </p:nvSpPr>
        <p:spPr>
          <a:xfrm>
            <a:off x="1" y="1772990"/>
            <a:ext cx="12191999" cy="3970318"/>
          </a:xfrm>
          <a:prstGeom prst="rect">
            <a:avLst/>
          </a:prstGeom>
          <a:noFill/>
        </p:spPr>
        <p:txBody>
          <a:bodyPr wrap="square">
            <a:spAutoFit/>
          </a:bodyPr>
          <a:lstStyle/>
          <a:p>
            <a:r>
              <a:rPr lang="en-US" dirty="0"/>
              <a:t>HDMI Consumer Electronics Control (CEC) is a protocol built into HDMI connections that allows multiple devices connected through HDMI cables to communicate with and control each other. </a:t>
            </a:r>
          </a:p>
          <a:p>
            <a:endParaRPr lang="en-US" dirty="0"/>
          </a:p>
          <a:p>
            <a:r>
              <a:rPr lang="en-US" dirty="0"/>
              <a:t>It enables actions such as turning on a TV and having it automatically switch to the correct input when a game console or Blu-ray player is powered on, or controlling playback and volume using a single remote. </a:t>
            </a:r>
          </a:p>
          <a:p>
            <a:endParaRPr lang="en-US" dirty="0"/>
          </a:p>
          <a:p>
            <a:r>
              <a:rPr lang="en-US" dirty="0"/>
              <a:t>CEC works by sending control commands through a dedicated wire within the HDMI cable, allowing up to 15 devices to share control instructions over the same connection. </a:t>
            </a:r>
          </a:p>
          <a:p>
            <a:endParaRPr lang="en-US" dirty="0"/>
          </a:p>
          <a:p>
            <a:r>
              <a:rPr lang="en-US" dirty="0"/>
              <a:t>Although the feature is standardized under the HDMI specification, manufacturers often market it under brand-specific names like </a:t>
            </a:r>
            <a:r>
              <a:rPr lang="en-US" dirty="0" err="1"/>
              <a:t>Anynet</a:t>
            </a:r>
            <a:r>
              <a:rPr lang="en-US" dirty="0"/>
              <a:t>+ for Samsung, Bravia Sync for Sony, and Simplink for LG. </a:t>
            </a:r>
          </a:p>
          <a:p>
            <a:endParaRPr lang="en-US" dirty="0"/>
          </a:p>
          <a:p>
            <a:r>
              <a:rPr lang="en-US" dirty="0"/>
              <a:t>HDMI CEC simplifies home entertainment setups by reducing the number of remotes needed and automating device interactions, creating a more seamless user experience.</a:t>
            </a:r>
          </a:p>
        </p:txBody>
      </p:sp>
      <p:sp>
        <p:nvSpPr>
          <p:cNvPr id="12" name="TextBox 11">
            <a:extLst>
              <a:ext uri="{FF2B5EF4-FFF2-40B4-BE49-F238E27FC236}">
                <a16:creationId xmlns:a16="http://schemas.microsoft.com/office/drawing/2014/main" id="{CD0B9361-AEC8-71BD-90C9-B2641463B441}"/>
              </a:ext>
            </a:extLst>
          </p:cNvPr>
          <p:cNvSpPr txBox="1"/>
          <p:nvPr/>
        </p:nvSpPr>
        <p:spPr>
          <a:xfrm>
            <a:off x="3757188" y="353085"/>
            <a:ext cx="4345663" cy="523220"/>
          </a:xfrm>
          <a:prstGeom prst="rect">
            <a:avLst/>
          </a:prstGeom>
          <a:noFill/>
        </p:spPr>
        <p:txBody>
          <a:bodyPr wrap="square" rtlCol="0">
            <a:spAutoFit/>
          </a:bodyPr>
          <a:lstStyle/>
          <a:p>
            <a:r>
              <a:rPr lang="en-US" sz="2800" b="1" dirty="0"/>
              <a:t>📺 What is HDMI CEC?</a:t>
            </a:r>
          </a:p>
        </p:txBody>
      </p:sp>
    </p:spTree>
    <p:extLst>
      <p:ext uri="{BB962C8B-B14F-4D97-AF65-F5344CB8AC3E}">
        <p14:creationId xmlns:p14="http://schemas.microsoft.com/office/powerpoint/2010/main" val="13885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4B319BC-B560-0D29-A09A-2870509F2013}"/>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LCD Monitor]What is HDMI CEC and how to it works on my monitor? | مساعدة |  ASUS مِصر‎">
            <a:extLst>
              <a:ext uri="{FF2B5EF4-FFF2-40B4-BE49-F238E27FC236}">
                <a16:creationId xmlns:a16="http://schemas.microsoft.com/office/drawing/2014/main" id="{5FD8C0B9-A785-0AC5-8205-1CA66923B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1765"/>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82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a:t>Exploiting HDMI!</a:t>
            </a:r>
          </a:p>
        </p:txBody>
      </p:sp>
    </p:spTree>
    <p:extLst>
      <p:ext uri="{BB962C8B-B14F-4D97-AF65-F5344CB8AC3E}">
        <p14:creationId xmlns:p14="http://schemas.microsoft.com/office/powerpoint/2010/main" val="2855514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r>
              <a:rPr lang="en-US" dirty="0"/>
              <a:t>Exploiting HDMI?</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p:txBody>
          <a:bodyPr/>
          <a:lstStyle/>
          <a:p>
            <a:pPr marL="0" indent="0">
              <a:buNone/>
            </a:pPr>
            <a:r>
              <a:rPr lang="en-US" dirty="0"/>
              <a:t>AS any other technology HDMI CEC can be abused, that because HDMIC CEC can go beyond  just running a device on and of or raising the volume level!</a:t>
            </a:r>
          </a:p>
          <a:p>
            <a:pPr marL="0" indent="0">
              <a:buNone/>
            </a:pPr>
            <a:r>
              <a:rPr lang="en-US" dirty="0"/>
              <a:t>In some devices like PS5 and other media devices, you can use this feature to completely control the device using your TV remote! </a:t>
            </a:r>
          </a:p>
          <a:p>
            <a:pPr marL="0" indent="0">
              <a:buNone/>
            </a:pPr>
            <a:r>
              <a:rPr lang="en-US" dirty="0"/>
              <a:t>The complete control of a device  can lead to unexpected automated control. Since devices like PS5 has no official way to automatically control them, inappropriate security measures can be found.</a:t>
            </a:r>
          </a:p>
          <a:p>
            <a:pPr marL="0" indent="0">
              <a:buNone/>
            </a:pPr>
            <a:r>
              <a:rPr lang="en-US" dirty="0"/>
              <a:t>How controlling a device using a TV remote can lead to automatic control?</a:t>
            </a:r>
          </a:p>
        </p:txBody>
      </p:sp>
    </p:spTree>
    <p:extLst>
      <p:ext uri="{BB962C8B-B14F-4D97-AF65-F5344CB8AC3E}">
        <p14:creationId xmlns:p14="http://schemas.microsoft.com/office/powerpoint/2010/main" val="652841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23710" y="1796207"/>
            <a:ext cx="4899628" cy="2331490"/>
          </a:xfrm>
          <a:noFill/>
        </p:spPr>
        <p:txBody>
          <a:bodyPr anchor="b"/>
          <a:lstStyle/>
          <a:p>
            <a:pPr algn="ctr"/>
            <a:r>
              <a:rPr lang="en-US" dirty="0"/>
              <a:t>TV API</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414523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p:txBody>
          <a:bodyPr/>
          <a:lstStyle/>
          <a:p>
            <a:r>
              <a:rPr lang="en-US" dirty="0"/>
              <a:t>TV API</a:t>
            </a: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a:xfrm>
            <a:off x="550862" y="2097175"/>
            <a:ext cx="11641138" cy="3995650"/>
          </a:xfrm>
        </p:spPr>
        <p:txBody>
          <a:bodyPr/>
          <a:lstStyle/>
          <a:p>
            <a:r>
              <a:rPr lang="en-US" dirty="0"/>
              <a:t> As mentioned earlier media devices like PS5 does not have an official way to control them programmatically. However, TVs like Samsung TVs usually have an API server hosted on the tv, this API server can be used to control the TV using a TCP connection instead of infra red.</a:t>
            </a:r>
          </a:p>
          <a:p>
            <a:r>
              <a:rPr lang="en-US" dirty="0"/>
              <a:t>This feature is useful when you lose your TV remote, as it can help you controlling the TV using your phone and an application. The issue occurs when there is no rate limit to limit the number of the TCP Segments. </a:t>
            </a:r>
          </a:p>
          <a:p>
            <a:r>
              <a:rPr lang="en-US" dirty="0"/>
              <a:t>If a device support HDMI-CEC is connected to a TV that can be programmatically controlled, then we can programmatically control this device using the TV and the HDMI cable as a bridge! This can be exploited to break things like PINS!</a:t>
            </a:r>
          </a:p>
          <a:p>
            <a:endParaRPr lang="en-US" dirty="0"/>
          </a:p>
          <a:p>
            <a:endParaRPr lang="en-US" dirty="0"/>
          </a:p>
        </p:txBody>
      </p:sp>
    </p:spTree>
    <p:extLst>
      <p:ext uri="{BB962C8B-B14F-4D97-AF65-F5344CB8AC3E}">
        <p14:creationId xmlns:p14="http://schemas.microsoft.com/office/powerpoint/2010/main" val="23301886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{805490B8-F03D-4273-80B7-1C624D1B9150}tf33713516_win32</Template>
  <TotalTime>95</TotalTime>
  <Words>688</Words>
  <PresentationFormat>Widescreen</PresentationFormat>
  <Paragraphs>58</Paragraphs>
  <Slides>17</Slides>
  <Notes>10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-apple-system</vt:lpstr>
      <vt:lpstr>Arial</vt:lpstr>
      <vt:lpstr>Calibri</vt:lpstr>
      <vt:lpstr>Gill Sans MT</vt:lpstr>
      <vt:lpstr>Walbaum Display</vt:lpstr>
      <vt:lpstr>3DFloatVTI</vt:lpstr>
      <vt:lpstr>HDMI Exploitation</vt:lpstr>
      <vt:lpstr>Agenda</vt:lpstr>
      <vt:lpstr>HDMI CEC?</vt:lpstr>
      <vt:lpstr>PowerPoint Presentation</vt:lpstr>
      <vt:lpstr>PowerPoint Presentation</vt:lpstr>
      <vt:lpstr>Exploiting HDMI!</vt:lpstr>
      <vt:lpstr>Exploiting HDMI?</vt:lpstr>
      <vt:lpstr>TV API</vt:lpstr>
      <vt:lpstr>TV API</vt:lpstr>
      <vt:lpstr>Applications</vt:lpstr>
      <vt:lpstr>Applications</vt:lpstr>
      <vt:lpstr>Exploiting PS5!</vt:lpstr>
      <vt:lpstr>PS5 As an example</vt:lpstr>
      <vt:lpstr>The code</vt:lpstr>
      <vt:lpstr>Demo of the CLI</vt:lpstr>
      <vt:lpstr>Demo video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erms:created xsi:type="dcterms:W3CDTF">2025-04-18T17:11:42Z</dcterms:created>
  <dcterms:modified xsi:type="dcterms:W3CDTF">2025-04-25T14:47:02Z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